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Gill Sans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font" Target="fonts/GillSans-bold.fntdata"/><Relationship Id="rId12" Type="http://schemas.openxmlformats.org/officeDocument/2006/relationships/slide" Target="slides/slide7.xml"/><Relationship Id="rId23" Type="http://schemas.openxmlformats.org/officeDocument/2006/relationships/font" Target="fonts/Gill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b20d5b171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b20d5b171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b20d5b171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b20d5b171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b20d5b171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b20d5b171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b20d5b171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b20d5b171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b20d5b171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b20d5b171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b20d5b171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b20d5b171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b20d5b171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b20d5b171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b20d5b171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b20d5b171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b20d5b171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b20d5b171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b20d5b171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b20d5b171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b20d5b1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b20d5b1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b20d5b171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b20d5b171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b20d5b171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b20d5b171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b20d5b171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b20d5b171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b26319f0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b26319f0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b26319f0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b26319f0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200150" y="1790058"/>
            <a:ext cx="6743700" cy="12345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37150" lIns="205725" spcFirstLastPara="1" rIns="205725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900"/>
              <a:buFont typeface="Gill Sans"/>
              <a:buNone/>
              <a:defRPr sz="29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2021395" y="3264408"/>
            <a:ext cx="5101200" cy="9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3F3F3F"/>
                </a:solidFill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2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37150" lIns="137150" spcFirstLastPara="1" rIns="137150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 rot="5400000">
            <a:off x="3408798" y="243183"/>
            <a:ext cx="2326500" cy="57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type="title"/>
          </p:nvPr>
        </p:nvSpPr>
        <p:spPr>
          <a:xfrm rot="5400000">
            <a:off x="5107890" y="2084745"/>
            <a:ext cx="3737700" cy="97410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37150" lIns="137150" spcFirstLastPara="1" rIns="137150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" type="body"/>
          </p:nvPr>
        </p:nvSpPr>
        <p:spPr>
          <a:xfrm rot="5400000">
            <a:off x="2128969" y="247395"/>
            <a:ext cx="3737700" cy="46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2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37150" lIns="137150" spcFirstLastPara="1" rIns="137150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1673352" y="1978533"/>
            <a:ext cx="5797200" cy="23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3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00150" y="1790058"/>
            <a:ext cx="6743700" cy="12345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37150" lIns="205725" spcFirstLastPara="1" rIns="205725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900"/>
              <a:buFont typeface="Gill Sans"/>
              <a:buNone/>
              <a:defRPr sz="29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2021395" y="3264349"/>
            <a:ext cx="5101200" cy="948900"/>
          </a:xfrm>
          <a:prstGeom prst="rect">
            <a:avLst/>
          </a:prstGeom>
          <a:noFill/>
          <a:ln>
            <a:noFill/>
          </a:ln>
        </p:spPr>
        <p:txBody>
          <a:bodyPr anchorCtr="1" anchor="t" bIns="34275" lIns="68575" spcFirstLastPara="1" rIns="68575" wrap="square" tIns="34275"/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4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37150" lIns="137150" spcFirstLastPara="1" rIns="137150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1186434" y="1978533"/>
            <a:ext cx="3203700" cy="23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753736" y="1978533"/>
            <a:ext cx="3202800" cy="23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5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idx="1" type="body"/>
          </p:nvPr>
        </p:nvSpPr>
        <p:spPr>
          <a:xfrm>
            <a:off x="1187577" y="1735075"/>
            <a:ext cx="3202800" cy="528000"/>
          </a:xfrm>
          <a:prstGeom prst="rect">
            <a:avLst/>
          </a:prstGeom>
          <a:noFill/>
          <a:ln>
            <a:noFill/>
          </a:ln>
        </p:spPr>
        <p:txBody>
          <a:bodyPr anchorCtr="1" anchor="b" bIns="34275" lIns="68575" spcFirstLastPara="1" rIns="68575" wrap="square" tIns="34275"/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sz="14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38" name="Google Shape;38;p6"/>
          <p:cNvSpPr txBox="1"/>
          <p:nvPr>
            <p:ph idx="2" type="body"/>
          </p:nvPr>
        </p:nvSpPr>
        <p:spPr>
          <a:xfrm>
            <a:off x="1187577" y="2357438"/>
            <a:ext cx="3202800" cy="19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3" type="body"/>
          </p:nvPr>
        </p:nvSpPr>
        <p:spPr>
          <a:xfrm>
            <a:off x="4753737" y="2357438"/>
            <a:ext cx="3190200" cy="19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/>
            </a:lvl5pPr>
            <a:lvl6pPr indent="-3175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4" type="body"/>
          </p:nvPr>
        </p:nvSpPr>
        <p:spPr>
          <a:xfrm>
            <a:off x="4753737" y="1735075"/>
            <a:ext cx="3202800" cy="528000"/>
          </a:xfrm>
          <a:prstGeom prst="rect">
            <a:avLst/>
          </a:prstGeom>
          <a:noFill/>
          <a:ln>
            <a:noFill/>
          </a:ln>
        </p:spPr>
        <p:txBody>
          <a:bodyPr anchorCtr="1" anchor="b" bIns="34275" lIns="68575" spcFirstLastPara="1" rIns="68575" wrap="square" tIns="34275"/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sz="1400" cap="none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sz="14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b="1" sz="1200"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" name="Google Shape;43;p6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37150" lIns="137150" spcFirstLastPara="1" rIns="137150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37150" lIns="137150" spcFirstLastPara="1" rIns="137150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Google Shape;49;p7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3" name="Google Shape;53;p8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603504" y="1682871"/>
            <a:ext cx="3365100" cy="856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37150" lIns="137150" spcFirstLastPara="1" rIns="137150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Gill Sans"/>
              <a:buNone/>
              <a:defRPr sz="17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body"/>
          </p:nvPr>
        </p:nvSpPr>
        <p:spPr>
          <a:xfrm>
            <a:off x="5052060" y="603504"/>
            <a:ext cx="3612000" cy="39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58" name="Google Shape;58;p9"/>
          <p:cNvSpPr txBox="1"/>
          <p:nvPr>
            <p:ph idx="2" type="body"/>
          </p:nvPr>
        </p:nvSpPr>
        <p:spPr>
          <a:xfrm>
            <a:off x="836676" y="2662438"/>
            <a:ext cx="2846100" cy="1645500"/>
          </a:xfrm>
          <a:prstGeom prst="rect">
            <a:avLst/>
          </a:prstGeom>
          <a:noFill/>
          <a:ln>
            <a:noFill/>
          </a:ln>
        </p:spPr>
        <p:txBody>
          <a:bodyPr anchorCtr="1" anchor="t" bIns="34275" lIns="68575" spcFirstLastPara="1" rIns="68575" wrap="square" tIns="34275"/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603504" y="4677156"/>
            <a:ext cx="38436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9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type="title"/>
          </p:nvPr>
        </p:nvSpPr>
        <p:spPr>
          <a:xfrm>
            <a:off x="606392" y="1682871"/>
            <a:ext cx="3371100" cy="85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37150" lIns="137150" spcFirstLastPara="1" rIns="137150" wrap="square" tIns="13715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Gill Sans"/>
              <a:buNone/>
              <a:defRPr sz="17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0"/>
          <p:cNvSpPr/>
          <p:nvPr>
            <p:ph idx="2" type="pic"/>
          </p:nvPr>
        </p:nvSpPr>
        <p:spPr>
          <a:xfrm>
            <a:off x="4571999" y="0"/>
            <a:ext cx="4576500" cy="51435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7F7F7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" type="body"/>
          </p:nvPr>
        </p:nvSpPr>
        <p:spPr>
          <a:xfrm>
            <a:off x="836676" y="2662438"/>
            <a:ext cx="2846100" cy="1645500"/>
          </a:xfrm>
          <a:prstGeom prst="rect">
            <a:avLst/>
          </a:prstGeom>
          <a:noFill/>
          <a:ln>
            <a:noFill/>
          </a:ln>
        </p:spPr>
        <p:txBody>
          <a:bodyPr anchorCtr="1" anchor="t" bIns="34275" lIns="68575" spcFirstLastPara="1" rIns="68575" wrap="square" tIns="34275"/>
          <a:lstStyle>
            <a:lvl1pPr indent="-228600" lvl="0" marL="457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indent="-228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indent="-228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indent="-228600" lvl="8" marL="411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66" name="Google Shape;66;p10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1" type="ftr"/>
          </p:nvPr>
        </p:nvSpPr>
        <p:spPr>
          <a:xfrm>
            <a:off x="603504" y="4677156"/>
            <a:ext cx="38436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0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2F2F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37150" lIns="137150" spcFirstLastPara="1" rIns="137150" wrap="square" tIns="137150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100"/>
              <a:buFont typeface="Gill Sans"/>
              <a:buNone/>
              <a:defRPr b="0" i="0" sz="21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673352" y="1978533"/>
            <a:ext cx="5797200" cy="23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5866072" y="4679112"/>
            <a:ext cx="2065200" cy="2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1200150" y="4677156"/>
            <a:ext cx="44259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" name="Google Shape;10;p1"/>
          <p:cNvSpPr/>
          <p:nvPr>
            <p:ph idx="12" type="sldNum"/>
          </p:nvPr>
        </p:nvSpPr>
        <p:spPr>
          <a:xfrm>
            <a:off x="8069191" y="4663440"/>
            <a:ext cx="274200" cy="27420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34275" lIns="13700" spcFirstLastPara="1" rIns="13700" wrap="square" tIns="34275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Relationship Id="rId4" Type="http://schemas.openxmlformats.org/officeDocument/2006/relationships/image" Target="../media/image22.png"/><Relationship Id="rId5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18.jpg"/><Relationship Id="rId5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Relationship Id="rId4" Type="http://schemas.openxmlformats.org/officeDocument/2006/relationships/image" Target="../media/image26.png"/><Relationship Id="rId5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25.jpg"/><Relationship Id="rId5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jp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28.jpg"/><Relationship Id="rId5" Type="http://schemas.openxmlformats.org/officeDocument/2006/relationships/image" Target="../media/image2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1200150" y="1790058"/>
            <a:ext cx="6743700" cy="1234500"/>
          </a:xfrm>
          <a:prstGeom prst="rect">
            <a:avLst/>
          </a:prstGeom>
        </p:spPr>
        <p:txBody>
          <a:bodyPr anchorCtr="1" anchor="ctr" bIns="137150" lIns="205725" spcFirstLastPara="1" rIns="205725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Painterly Rendering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2021395" y="3264408"/>
            <a:ext cx="5101200" cy="930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SeungJun Lee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Result: Example</a:t>
            </a:r>
            <a:endParaRPr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6750" y="2571750"/>
            <a:ext cx="3066959" cy="193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3800" y="2571762"/>
            <a:ext cx="3066925" cy="1931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49" y="2571761"/>
            <a:ext cx="3098543" cy="193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 txBox="1"/>
          <p:nvPr/>
        </p:nvSpPr>
        <p:spPr>
          <a:xfrm>
            <a:off x="518050" y="2084000"/>
            <a:ext cx="17763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Paper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3683800" y="2084000"/>
            <a:ext cx="17763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Oilpainting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>
            <a:off x="6849550" y="2084000"/>
            <a:ext cx="17763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Implementation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Real Portraits</a:t>
            </a:r>
            <a:endParaRPr/>
          </a:p>
        </p:txBody>
      </p:sp>
      <p:pic>
        <p:nvPicPr>
          <p:cNvPr id="166" name="Google Shape;1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2548413"/>
            <a:ext cx="2719050" cy="181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5950" y="2531225"/>
            <a:ext cx="2770675" cy="184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6625" y="2531243"/>
            <a:ext cx="2770675" cy="184527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/>
        </p:nvSpPr>
        <p:spPr>
          <a:xfrm>
            <a:off x="2860150" y="1815350"/>
            <a:ext cx="34236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500 x 333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1644689" y="20596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Real Portraits</a:t>
            </a:r>
            <a:endParaRPr/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0550" y="1819344"/>
            <a:ext cx="2313574" cy="3223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2475" y="1819344"/>
            <a:ext cx="2313575" cy="3223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6512" y="1819344"/>
            <a:ext cx="2313575" cy="322358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/>
        </p:nvSpPr>
        <p:spPr>
          <a:xfrm>
            <a:off x="2831488" y="1263450"/>
            <a:ext cx="34236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600 x 836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1673402" y="190044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Result: Painterly of Paintings</a:t>
            </a:r>
            <a:endParaRPr/>
          </a:p>
        </p:txBody>
      </p:sp>
      <p:pic>
        <p:nvPicPr>
          <p:cNvPr id="184" name="Google Shape;18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225" y="1723119"/>
            <a:ext cx="2252502" cy="3223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1979" y="1723119"/>
            <a:ext cx="2252502" cy="3223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2102" y="1723119"/>
            <a:ext cx="2252502" cy="322358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5"/>
          <p:cNvSpPr txBox="1"/>
          <p:nvPr/>
        </p:nvSpPr>
        <p:spPr>
          <a:xfrm>
            <a:off x="2860200" y="1207388"/>
            <a:ext cx="34236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900 x 1288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1673402" y="309494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Result: Painterly of Paintings</a:t>
            </a:r>
            <a:endParaRPr/>
          </a:p>
        </p:txBody>
      </p:sp>
      <p:pic>
        <p:nvPicPr>
          <p:cNvPr id="193" name="Google Shape;1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3800" y="2066624"/>
            <a:ext cx="2202900" cy="2684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425" y="2066650"/>
            <a:ext cx="2202900" cy="2684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7612" y="2066637"/>
            <a:ext cx="2202900" cy="2684592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6"/>
          <p:cNvSpPr txBox="1"/>
          <p:nvPr/>
        </p:nvSpPr>
        <p:spPr>
          <a:xfrm>
            <a:off x="2860200" y="1438863"/>
            <a:ext cx="34236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750 x 914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/>
          <p:nvPr>
            <p:ph idx="1" type="body"/>
          </p:nvPr>
        </p:nvSpPr>
        <p:spPr>
          <a:xfrm>
            <a:off x="1673352" y="1978533"/>
            <a:ext cx="5797200" cy="2326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Brush size and iteration calculation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Difference detection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Detail focusing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Random brush stroke implementation</a:t>
            </a:r>
            <a:endParaRPr/>
          </a:p>
        </p:txBody>
      </p:sp>
      <p:sp>
        <p:nvSpPr>
          <p:cNvPr id="202" name="Google Shape;202;p27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to Improve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type="title"/>
          </p:nvPr>
        </p:nvSpPr>
        <p:spPr>
          <a:xfrm>
            <a:off x="1673402" y="2125944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1673402" y="2125944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1673352" y="1978533"/>
            <a:ext cx="5797200" cy="2326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Painterly Rendering with Curved Brush Strokes of Multiple Sizes</a:t>
            </a:r>
            <a:endParaRPr/>
          </a:p>
          <a:p>
            <a:pPr indent="45720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By Aaron Hertzmann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1673402" y="29356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Painterly Rendering from the Paper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1187577" y="1735075"/>
            <a:ext cx="3202800" cy="528000"/>
          </a:xfrm>
          <a:prstGeom prst="rect">
            <a:avLst/>
          </a:prstGeom>
        </p:spPr>
        <p:txBody>
          <a:bodyPr anchorCtr="1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Original</a:t>
            </a:r>
            <a:endParaRPr/>
          </a:p>
        </p:txBody>
      </p:sp>
      <p:sp>
        <p:nvSpPr>
          <p:cNvPr id="99" name="Google Shape;99;p15"/>
          <p:cNvSpPr txBox="1"/>
          <p:nvPr>
            <p:ph idx="4" type="body"/>
          </p:nvPr>
        </p:nvSpPr>
        <p:spPr>
          <a:xfrm>
            <a:off x="4753737" y="1735075"/>
            <a:ext cx="3202800" cy="528000"/>
          </a:xfrm>
          <a:prstGeom prst="rect">
            <a:avLst/>
          </a:prstGeom>
        </p:spPr>
        <p:txBody>
          <a:bodyPr anchorCtr="1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Rendered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5425" y="2571750"/>
            <a:ext cx="34671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3725" y="2571750"/>
            <a:ext cx="34385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/>
        </p:nvSpPr>
        <p:spPr>
          <a:xfrm>
            <a:off x="2860200" y="1345075"/>
            <a:ext cx="34236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532 x 335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Opencv Oilpainting function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1187577" y="1735075"/>
            <a:ext cx="3202800" cy="528000"/>
          </a:xfrm>
          <a:prstGeom prst="rect">
            <a:avLst/>
          </a:prstGeom>
        </p:spPr>
        <p:txBody>
          <a:bodyPr anchorCtr="1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Original</a:t>
            </a:r>
            <a:endParaRPr/>
          </a:p>
        </p:txBody>
      </p:sp>
      <p:sp>
        <p:nvSpPr>
          <p:cNvPr id="109" name="Google Shape;109;p16"/>
          <p:cNvSpPr txBox="1"/>
          <p:nvPr>
            <p:ph idx="4" type="body"/>
          </p:nvPr>
        </p:nvSpPr>
        <p:spPr>
          <a:xfrm>
            <a:off x="4753737" y="1735075"/>
            <a:ext cx="3202800" cy="528000"/>
          </a:xfrm>
          <a:prstGeom prst="rect">
            <a:avLst/>
          </a:prstGeom>
        </p:spPr>
        <p:txBody>
          <a:bodyPr anchorCtr="1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Rendered</a:t>
            </a:r>
            <a:endParaRPr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5425" y="2571750"/>
            <a:ext cx="34671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3413" y="2571750"/>
            <a:ext cx="34034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Painterly Rendering Algorithm</a:t>
            </a:r>
            <a:endParaRPr/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225" y="2065089"/>
            <a:ext cx="4268325" cy="26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6500" y="1772494"/>
            <a:ext cx="2482616" cy="3223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Painterly Rendering Algorithm</a:t>
            </a:r>
            <a:endParaRPr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4025" y="2571750"/>
            <a:ext cx="2575862" cy="162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600" y="2571750"/>
            <a:ext cx="2575850" cy="162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3450" y="2571738"/>
            <a:ext cx="2575850" cy="162201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2885088" y="3097750"/>
            <a:ext cx="264300" cy="5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-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5994500" y="3097750"/>
            <a:ext cx="264300" cy="5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=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Painterly Rendering Algorithm</a:t>
            </a:r>
            <a:endParaRPr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825" y="2278169"/>
            <a:ext cx="344805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8150" y="2282931"/>
            <a:ext cx="3448050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Approach</a:t>
            </a:r>
            <a:endParaRPr/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550" y="2205448"/>
            <a:ext cx="2913325" cy="231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1851" y="2454861"/>
            <a:ext cx="3821624" cy="1818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51450" y="2063788"/>
            <a:ext cx="1752600" cy="260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1673352" y="723519"/>
            <a:ext cx="5797200" cy="891600"/>
          </a:xfrm>
          <a:prstGeom prst="rect">
            <a:avLst/>
          </a:prstGeom>
        </p:spPr>
        <p:txBody>
          <a:bodyPr anchorCtr="0" anchor="ctr" bIns="137150" lIns="137150" spcFirstLastPara="1" rIns="137150" wrap="square" tIns="137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Approach</a:t>
            </a:r>
            <a:endParaRPr/>
          </a:p>
        </p:txBody>
      </p:sp>
      <p:sp>
        <p:nvSpPr>
          <p:cNvPr id="149" name="Google Shape;149;p21"/>
          <p:cNvSpPr txBox="1"/>
          <p:nvPr/>
        </p:nvSpPr>
        <p:spPr>
          <a:xfrm>
            <a:off x="453850" y="1950700"/>
            <a:ext cx="8368200" cy="28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ill Sans"/>
              <a:buAutoNum type="arabicPeriod"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Create Brush size queue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ill Sans"/>
              <a:buAutoNum type="arabicPeriod"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For each Brush size create Gaussian blurred image (reference)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ill Sans"/>
              <a:buAutoNum type="arabicPeriod"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Create difference map of Original and Reference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ill Sans"/>
              <a:buAutoNum type="arabicPeriod"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Traverse the difference map with brush size and if the RGB value is above a limit, draw that x-y coordinate onto canvas with reference’s x-y coordinate color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ill Sans"/>
              <a:buAutoNum type="arabicPeriod"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Rinse and repeat throughout all the brush size. Largest to smallest.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